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4392000" cx="4572000"/>
  <p:notesSz cx="6858000" cy="9144000"/>
  <p:embeddedFontLst>
    <p:embeddedFont>
      <p:font typeface="Roboto"/>
      <p:regular r:id="rId7"/>
      <p:bold r:id="rId8"/>
      <p:italic r:id="rId9"/>
      <p:boldItalic r:id="rId10"/>
    </p:embeddedFont>
    <p:embeddedFont>
      <p:font typeface="Roboto Ligh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83">
          <p15:clr>
            <a:srgbClr val="747775"/>
          </p15:clr>
        </p15:guide>
        <p15:guide id="2" pos="14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83" orient="horz"/>
        <p:guide pos="14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Light-regular.fntdata"/><Relationship Id="rId10" Type="http://schemas.openxmlformats.org/officeDocument/2006/relationships/font" Target="fonts/Roboto-boldItalic.fntdata"/><Relationship Id="rId13" Type="http://schemas.openxmlformats.org/officeDocument/2006/relationships/font" Target="fonts/RobotoLight-italic.fntdata"/><Relationship Id="rId12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oboto-italic.fntdata"/><Relationship Id="rId14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Roboto-regular.fntdata"/><Relationship Id="rId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644601" y="685800"/>
            <a:ext cx="3569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bf49e1890_0_0:notes"/>
          <p:cNvSpPr/>
          <p:nvPr>
            <p:ph idx="2" type="sldImg"/>
          </p:nvPr>
        </p:nvSpPr>
        <p:spPr>
          <a:xfrm>
            <a:off x="1644582" y="685800"/>
            <a:ext cx="3569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bf49e18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55854" y="635788"/>
            <a:ext cx="4260300" cy="17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55850" y="2420040"/>
            <a:ext cx="42603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55850" y="944513"/>
            <a:ext cx="42603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55850" y="2691664"/>
            <a:ext cx="42603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55850" y="1836596"/>
            <a:ext cx="4260300" cy="7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4260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55850" y="984091"/>
            <a:ext cx="4260300" cy="29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0" y="0"/>
            <a:ext cx="4260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55850" y="984091"/>
            <a:ext cx="1999800" cy="29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416200" y="984091"/>
            <a:ext cx="1999800" cy="29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0" y="0"/>
            <a:ext cx="4260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55850" y="474423"/>
            <a:ext cx="14040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55850" y="1186570"/>
            <a:ext cx="1404000" cy="2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45125" y="384380"/>
            <a:ext cx="3183900" cy="3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286000" y="-107"/>
            <a:ext cx="2286000" cy="43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32750" y="1053000"/>
            <a:ext cx="2022600" cy="12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32750" y="2393527"/>
            <a:ext cx="20226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2469750" y="618283"/>
            <a:ext cx="1918500" cy="31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55850" y="3612459"/>
            <a:ext cx="29994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4260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5850" y="984091"/>
            <a:ext cx="42603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4" y="4055901"/>
            <a:ext cx="274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666" l="0" r="0" t="0"/>
          <a:stretch/>
        </p:blipFill>
        <p:spPr>
          <a:xfrm>
            <a:off x="1493125" y="2807450"/>
            <a:ext cx="1612600" cy="1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0"/>
            <a:ext cx="4572000" cy="28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imes New Roman"/>
                <a:ea typeface="Times New Roman"/>
                <a:cs typeface="Times New Roman"/>
                <a:sym typeface="Times New Roman"/>
              </a:rPr>
              <a:t>(a) Textual description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Northern River: water [(0, 300), (34, 253), (73, 238), (118, 217), (153, 185), (192, 147), (217, 131), (245, 2), (260, 70), (268, 40), (300, 0)]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Southern River: water [(0, 300), (34, 253), (34, 227), (57, 143), (75, 128), (126, 85), (151, 68), (238, 28), (300, 0)]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Northern Bridge 1: normal at (45, 252)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Northern Bridge 2: normal at (138, 205)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Northern Bridge 3: normal at (205, 142)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Northern Bridge 4: normal at (252, 87)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Northern Bridge 5: normal at (272, 37)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Southern Bridge 1: normal at (29, 238)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Southern Bridge 2: normal at (65, 135)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Southern Bridge 3: normal at (135, 75)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Southern Bridge 4: normal at (249, 21)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Northern Forest: trees at (216, 220) - (300, 300)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Southern Forest: trees at (0, 0) - (57, 48)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63" y="2665650"/>
            <a:ext cx="14730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Raw image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588363" y="2665650"/>
            <a:ext cx="14730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 Grid image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088888" y="2665650"/>
            <a:ext cx="14865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(d) Scaffolding image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00" y="2861350"/>
            <a:ext cx="1486350" cy="14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5">
            <a:alphaModFix/>
          </a:blip>
          <a:srcRect b="6308" l="7009" r="3127" t="3828"/>
          <a:stretch/>
        </p:blipFill>
        <p:spPr>
          <a:xfrm>
            <a:off x="3099025" y="2868025"/>
            <a:ext cx="1473000" cy="14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